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handoutMasterIdLst>
    <p:handoutMasterId r:id="rId32"/>
  </p:handoutMasterIdLst>
  <p:sldIdLst>
    <p:sldId id="277" r:id="rId6"/>
    <p:sldId id="287" r:id="rId7"/>
    <p:sldId id="265" r:id="rId8"/>
    <p:sldId id="276" r:id="rId9"/>
    <p:sldId id="278" r:id="rId10"/>
    <p:sldId id="291" r:id="rId11"/>
    <p:sldId id="279" r:id="rId12"/>
    <p:sldId id="283" r:id="rId13"/>
    <p:sldId id="281" r:id="rId14"/>
    <p:sldId id="292" r:id="rId15"/>
    <p:sldId id="282" r:id="rId16"/>
    <p:sldId id="288" r:id="rId17"/>
    <p:sldId id="289" r:id="rId18"/>
    <p:sldId id="294" r:id="rId19"/>
    <p:sldId id="290" r:id="rId20"/>
    <p:sldId id="296" r:id="rId21"/>
    <p:sldId id="293" r:id="rId22"/>
    <p:sldId id="295" r:id="rId23"/>
    <p:sldId id="284" r:id="rId24"/>
    <p:sldId id="285" r:id="rId25"/>
    <p:sldId id="300" r:id="rId26"/>
    <p:sldId id="298" r:id="rId27"/>
    <p:sldId id="297" r:id="rId28"/>
    <p:sldId id="299" r:id="rId29"/>
    <p:sldId id="301" r:id="rId3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50F3B11-940E-47CE-B693-CE7D23FE028D}" type="datetime1">
              <a:rPr lang="it-IT" smtClean="0"/>
              <a:t>04/10/2023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it-IT" smtClean="0"/>
              <a:pPr algn="r"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A4BF746C-B2A6-4B2E-9724-880F3AE30A67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19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Rettango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734052-D933-4BCC-B6A5-48EFD76F7754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CDBF89-191F-4BB6-A0A5-AE82CFBD06FA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Rettango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10051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AB5625-64B4-460E-A6D9-369CE1012A9B}" type="datetime1">
              <a:rPr lang="it-IT" noProof="0" smtClean="0"/>
              <a:pPr/>
              <a:t>04/10/2023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5314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2531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3FD152-3CF4-4A12-82AF-D5B89DAE18A5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7933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/>
              <a:t>​</a:t>
            </a:r>
            <a:fld id="{B973B550-EAE9-42BF-A7DE-AB698B003719}" type="datetime1">
              <a:rPr lang="it-IT" smtClean="0"/>
              <a:pPr/>
              <a:t>04/10/2023</a:t>
            </a:fld>
            <a:r>
              <a:rPr lang="it-IT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82264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5DBFB90-286B-4CDB-A537-E7766944BBAA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502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7A6CF1-12FE-4BE3-BB63-C2344989F7C5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46764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2CC9C2-6E71-4474-A4C0-C6B34CDA8882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246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AB5625-64B4-460E-A6D9-369CE1012A9B}" type="datetime1">
              <a:rPr lang="it-IT" noProof="0" smtClean="0"/>
              <a:pPr/>
              <a:t>04/10/2023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6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83B478-ACB0-4EE2-AD22-6C44567486AE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56124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734052-D933-4BCC-B6A5-48EFD76F7754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95526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CDBF89-191F-4BB6-A0A5-AE82CFBD06FA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133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3FD152-3CF4-4A12-82AF-D5B89DAE18A5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/>
              <a:t>​</a:t>
            </a:r>
            <a:fld id="{B973B550-EAE9-42BF-A7DE-AB698B003719}" type="datetime1">
              <a:rPr lang="it-IT" smtClean="0"/>
              <a:pPr/>
              <a:t>04/10/2023</a:t>
            </a:fld>
            <a:r>
              <a:rPr lang="it-IT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5DBFB90-286B-4CDB-A537-E7766944BBAA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7A6CF1-12FE-4BE3-BB63-C2344989F7C5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2CC9C2-6E71-4474-A4C0-C6B34CDA8882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6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Autofit/>
          </a:bodyPr>
          <a:lstStyle>
            <a:lvl1pPr algn="l"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B83B478-ACB0-4EE2-AD22-6C44567486AE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856CDCEB-3746-40FA-A774-AE430F8D6A09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856CDCEB-3746-40FA-A774-AE430F8D6A09}" type="datetime1">
              <a:rPr lang="it-IT" smtClean="0"/>
              <a:pPr/>
              <a:t>04/10/2023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1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 err="1"/>
              <a:t>Bat</a:t>
            </a:r>
            <a:r>
              <a:rPr lang="it-IT" dirty="0"/>
              <a:t> Viewer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Lorenzo Pannone</a:t>
            </a:r>
          </a:p>
          <a:p>
            <a:pPr rtl="0"/>
            <a:r>
              <a:rPr lang="it-IT" dirty="0"/>
              <a:t>Pasquale Riello</a:t>
            </a:r>
          </a:p>
        </p:txBody>
      </p:sp>
      <p:pic>
        <p:nvPicPr>
          <p:cNvPr id="1026" name="Picture 2" descr="Free BAT Symbol, Download Free BAT Symbol png images, Free ClipArts on ...">
            <a:extLst>
              <a:ext uri="{FF2B5EF4-FFF2-40B4-BE49-F238E27FC236}">
                <a16:creationId xmlns:a16="http://schemas.microsoft.com/office/drawing/2014/main" id="{A99169A1-ABEA-190E-F39C-716095CC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51" y="4310769"/>
            <a:ext cx="1998525" cy="8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CEM CORE (Level 1) Emergency Ultrasound Course">
            <a:extLst>
              <a:ext uri="{FF2B5EF4-FFF2-40B4-BE49-F238E27FC236}">
                <a16:creationId xmlns:a16="http://schemas.microsoft.com/office/drawing/2014/main" id="{82FCF7A7-7308-2BD4-8F98-47FFE8E70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 t="9935" r="32443" b="71514"/>
          <a:stretch/>
        </p:blipFill>
        <p:spPr bwMode="auto">
          <a:xfrm>
            <a:off x="5350326" y="3580149"/>
            <a:ext cx="1784469" cy="6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0DB5B-48A6-2E99-0EA7-19FB5A2E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Secondo dispositivo: Monitor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0248DF-98DB-E975-8F49-2BF561F99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Sensori</a:t>
            </a:r>
          </a:p>
        </p:txBody>
      </p:sp>
    </p:spTree>
    <p:extLst>
      <p:ext uri="{BB962C8B-B14F-4D97-AF65-F5344CB8AC3E}">
        <p14:creationId xmlns:p14="http://schemas.microsoft.com/office/powerpoint/2010/main" val="32935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B3B14-07F4-5641-CCF5-D435B30C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Display OLED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52F51F-92CC-C7C0-3758-41D8B06FE8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/>
              <a:t>Il dispositivo adottato è un display OLED </a:t>
            </a:r>
            <a:r>
              <a:rPr lang="it-IT" i="1"/>
              <a:t>SSD1306</a:t>
            </a:r>
          </a:p>
          <a:p>
            <a:r>
              <a:rPr lang="it-IT"/>
              <a:t>Lo schermo è composto da una matrice di </a:t>
            </a:r>
            <a:r>
              <a:rPr lang="it-IT" err="1"/>
              <a:t>organic</a:t>
            </a:r>
            <a:r>
              <a:rPr lang="it-IT"/>
              <a:t> light </a:t>
            </a:r>
            <a:r>
              <a:rPr lang="it-IT" err="1"/>
              <a:t>emitting</a:t>
            </a:r>
            <a:r>
              <a:rPr lang="it-IT"/>
              <a:t> </a:t>
            </a:r>
            <a:r>
              <a:rPr lang="it-IT" err="1"/>
              <a:t>diodes</a:t>
            </a:r>
            <a:r>
              <a:rPr lang="it-IT"/>
              <a:t> (</a:t>
            </a:r>
            <a:r>
              <a:rPr lang="it-IT" err="1"/>
              <a:t>OLEDs</a:t>
            </a:r>
            <a:r>
              <a:rPr lang="it-IT"/>
              <a:t>) di dimensione 128x64</a:t>
            </a:r>
          </a:p>
          <a:p>
            <a:r>
              <a:rPr lang="it-IT"/>
              <a:t>Possiede un’interfaccia I</a:t>
            </a:r>
            <a:r>
              <a:rPr lang="it-IT" baseline="30000"/>
              <a:t>2</a:t>
            </a:r>
            <a:r>
              <a:rPr lang="it-IT"/>
              <a:t>C attraverso la quale lo schermo viene comandato: </a:t>
            </a:r>
          </a:p>
          <a:p>
            <a:pPr marL="708660" lvl="1" indent="-342900">
              <a:buFont typeface="+mj-lt"/>
              <a:buAutoNum type="arabicPeriod"/>
            </a:pPr>
            <a:r>
              <a:rPr lang="it-IT"/>
              <a:t>Pin SCL per collegarsi al clock bus</a:t>
            </a:r>
          </a:p>
          <a:p>
            <a:pPr marL="708660" lvl="1" indent="-342900">
              <a:buFont typeface="+mj-lt"/>
              <a:buAutoNum type="arabicPeriod"/>
            </a:pPr>
            <a:r>
              <a:rPr lang="it-IT"/>
              <a:t>Pin SDA per collegarsi al data bus</a:t>
            </a:r>
          </a:p>
          <a:p>
            <a:r>
              <a:rPr lang="it-IT"/>
              <a:t>Può avere gli indirizzi da 0x78 a ox7B, l’ultimo bit è per la modalità (R/W). In questo caso possiede ox78.</a:t>
            </a:r>
          </a:p>
          <a:p>
            <a:r>
              <a:rPr lang="it-IT"/>
              <a:t>Si alimenta da 3.3 a 5 Volt</a:t>
            </a:r>
          </a:p>
          <a:p>
            <a:pPr marL="0" indent="0">
              <a:buNone/>
            </a:pPr>
            <a:endParaRPr lang="it-IT"/>
          </a:p>
          <a:p>
            <a:endParaRPr lang="it-IT" i="1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7A3B68F-4298-8601-F409-E828D79A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320846"/>
            <a:ext cx="2864500" cy="2915199"/>
          </a:xfrm>
          <a:prstGeom prst="rect">
            <a:avLst/>
          </a:prstGeom>
        </p:spPr>
      </p:pic>
      <p:pic>
        <p:nvPicPr>
          <p:cNvPr id="5" name="Immagine 4" descr="Immagine che contiene elettronica, Dispositivo elettronico, Blu elettrico, Componente di circuito&#10;&#10;Descrizione generata automaticamente">
            <a:extLst>
              <a:ext uri="{FF2B5EF4-FFF2-40B4-BE49-F238E27FC236}">
                <a16:creationId xmlns:a16="http://schemas.microsoft.com/office/drawing/2014/main" id="{6CD7DAEA-1044-D302-E2B2-3F60CD429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467">
                        <a14:foregroundMark x1="40667" y1="78267" x2="42000" y2="81467"/>
                        <a14:foregroundMark x1="19333" y1="54267" x2="14533" y2="48533"/>
                        <a14:foregroundMark x1="47733" y1="25600" x2="58000" y2="16267"/>
                        <a14:foregroundMark x1="60267" y1="22400" x2="73467" y2="45067"/>
                        <a14:foregroundMark x1="73467" y1="45067" x2="86800" y2="47333"/>
                        <a14:foregroundMark x1="85200" y1="47867" x2="82933" y2="51467"/>
                        <a14:foregroundMark x1="44933" y1="83467" x2="55733" y2="78667"/>
                        <a14:foregroundMark x1="59867" y1="73200" x2="89067" y2="50133"/>
                        <a14:foregroundMark x1="54800" y1="78267" x2="43867" y2="87600"/>
                        <a14:foregroundMark x1="65067" y1="70000" x2="77867" y2="60400"/>
                        <a14:foregroundMark x1="73067" y1="62267" x2="89333" y2="52667"/>
                        <a14:foregroundMark x1="81067" y1="54267" x2="93467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2294164"/>
            <a:ext cx="2864500" cy="28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D15F6-3C5D-8A07-A6EF-B8CADA49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Periferiche interne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6F5BB9-3009-5872-B753-2CAACC4B7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7884368" cy="4270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u="sng"/>
              <a:t>Sonar</a:t>
            </a:r>
          </a:p>
          <a:p>
            <a:r>
              <a:rPr lang="it-IT"/>
              <a:t>TIM1 e TIM2: per la generazione del segnale PWM</a:t>
            </a:r>
            <a:br>
              <a:rPr lang="it-IT"/>
            </a:br>
            <a:endParaRPr lang="it-IT"/>
          </a:p>
          <a:p>
            <a:r>
              <a:rPr lang="it-IT"/>
              <a:t>TIM3: per misurare la durata del segnale ECHO</a:t>
            </a:r>
            <a:br>
              <a:rPr lang="it-IT"/>
            </a:br>
            <a:endParaRPr lang="it-IT"/>
          </a:p>
          <a:p>
            <a:r>
              <a:rPr lang="it-IT"/>
              <a:t>TIM4 e TIM6: per la produzione del segnale TRIG</a:t>
            </a:r>
          </a:p>
          <a:p>
            <a:r>
              <a:rPr lang="it-IT"/>
              <a:t>UART4: per la comunicazione seriale tra i due dispositivi</a:t>
            </a:r>
          </a:p>
          <a:p>
            <a:pPr marL="0" indent="0">
              <a:buNone/>
            </a:pPr>
            <a:br>
              <a:rPr lang="it-IT"/>
            </a:br>
            <a:r>
              <a:rPr lang="it-IT" u="sng"/>
              <a:t>Monitor</a:t>
            </a:r>
          </a:p>
          <a:p>
            <a:r>
              <a:rPr lang="it-IT"/>
              <a:t>I2C1: per la comunicazione con il display OLED</a:t>
            </a:r>
            <a:br>
              <a:rPr lang="it-IT"/>
            </a:br>
            <a:endParaRPr lang="it-IT"/>
          </a:p>
          <a:p>
            <a:r>
              <a:rPr lang="it-IT"/>
              <a:t>UART4: per la comunicazione seriale tra i due dispositivi</a:t>
            </a:r>
          </a:p>
        </p:txBody>
      </p:sp>
    </p:spTree>
    <p:extLst>
      <p:ext uri="{BB962C8B-B14F-4D97-AF65-F5344CB8AC3E}">
        <p14:creationId xmlns:p14="http://schemas.microsoft.com/office/powerpoint/2010/main" val="405465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DA590-A90D-12AD-2E79-97C234F9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TIM1 - Sonar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082069F-F3EA-8D8E-EFB6-810DA92AA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it-IT"/>
                  <a:t>Si sceglie di usare TIM1 per la generazione del segnale PWM che pilota il servomotore usando la modalità «PWM generation». </a:t>
                </a:r>
              </a:p>
              <a:p>
                <a:r>
                  <a:rPr lang="it-IT"/>
                  <a:t>In tale modalità si può generare un segnale con una frequenza determinata dal valore del registro ARR e con un duty </a:t>
                </a:r>
                <a:r>
                  <a:rPr lang="it-IT" err="1"/>
                  <a:t>cyle</a:t>
                </a:r>
                <a:r>
                  <a:rPr lang="it-IT"/>
                  <a:t> determinato dal valore del registro CCR: più precisamente il segnale sarà alto fino a quando non viene raggiunto il conteggio contenuto in CCR; da quel momento fino alla fine del periodo il segnale sarà basso.</a:t>
                </a:r>
              </a:p>
              <a:p>
                <a:r>
                  <a:rPr lang="it-IT"/>
                  <a:t>Ricordando che TIM1 è collegato al bus APB2, sappiamo che ha un clock pari a 16 MHz: per fare in modo che il valore massimo di ARR sia raggiunto in 20ms (frequenza 50 Hz), si usa un valore di PSC (</a:t>
                </a:r>
                <a:r>
                  <a:rPr lang="it-IT" err="1"/>
                  <a:t>prescaler</a:t>
                </a:r>
                <a:r>
                  <a:rPr lang="it-IT"/>
                  <a:t>) pari a 319 e un valore di ARR pari a 999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𝑓𝑐𝑘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num>
                      <m:den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𝑃𝑆𝐶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𝐴𝑅𝑅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16 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𝑀h𝑧</m:t>
                        </m:r>
                      </m:num>
                      <m:den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319+1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∗(999∗1)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it-IT"/>
              </a:p>
              <a:p>
                <a:endParaRPr lang="it-IT"/>
              </a:p>
              <a:p>
                <a:pPr marL="0" indent="0">
                  <a:buNone/>
                </a:pPr>
                <a:br>
                  <a:rPr lang="it-IT"/>
                </a:br>
                <a:br>
                  <a:rPr lang="it-IT"/>
                </a:br>
                <a:br>
                  <a:rPr lang="it-IT"/>
                </a:br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082069F-F3EA-8D8E-EFB6-810DA92AA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0D094E4-E3EA-57FF-047C-41BA55F1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5013176"/>
            <a:ext cx="3134875" cy="12591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3CC395A-DC29-EE2F-E260-65486947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37" y="5276953"/>
            <a:ext cx="3596952" cy="7315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F134124-4C62-E780-B093-A66D52F8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753"/>
          <a:stretch/>
        </p:blipFill>
        <p:spPr>
          <a:xfrm>
            <a:off x="9416936" y="5498730"/>
            <a:ext cx="1935648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2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B75B6-B69F-E826-B3F4-0CFA96FF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TIM2 - Sonar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6AB28F-4F17-DBDE-C7CC-F34AC9467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2032248"/>
          </a:xfrm>
        </p:spPr>
        <p:txBody>
          <a:bodyPr>
            <a:normAutofit fontScale="85000" lnSpcReduction="10000"/>
          </a:bodyPr>
          <a:lstStyle/>
          <a:p>
            <a:r>
              <a:rPr lang="it-IT"/>
              <a:t>TIM2 è usato per modificare il duty </a:t>
            </a:r>
            <a:r>
              <a:rPr lang="it-IT" err="1"/>
              <a:t>cycle</a:t>
            </a:r>
            <a:r>
              <a:rPr lang="it-IT"/>
              <a:t> del segnale generato da TIM1, in modo da attuare una rotazione. </a:t>
            </a:r>
          </a:p>
          <a:p>
            <a:r>
              <a:rPr lang="it-IT"/>
              <a:t>Ogni 500ms il timer scatena un’interruzione e fa ruotare di circa 9° il servomotore (incremento di 0.1 </a:t>
            </a:r>
            <a:r>
              <a:rPr lang="it-IT" err="1"/>
              <a:t>ms</a:t>
            </a:r>
            <a:r>
              <a:rPr lang="it-IT"/>
              <a:t> al tempo di attività del segnale, incrementando di 5 il valore del registro CCR).</a:t>
            </a:r>
          </a:p>
          <a:p>
            <a:r>
              <a:rPr lang="it-IT"/>
              <a:t>Per ottenere tale effetto, si imposta il valore del PSC a 3999 e il valore di ARR a 999: in questo modo il timer raggiunge il conteggio massimo con una frequenza di 2 Hz (ogni 500ms)</a:t>
            </a:r>
          </a:p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AED87E-4340-047B-424E-C365598A3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47" b="50786"/>
          <a:stretch/>
        </p:blipFill>
        <p:spPr>
          <a:xfrm>
            <a:off x="9700175" y="5165250"/>
            <a:ext cx="1935648" cy="2520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45F8A5-6BC0-7DE8-3FFA-284061DE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4773910"/>
            <a:ext cx="3168352" cy="12867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FC1D4BC-5DD2-D674-A2A0-90897F0A8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02" y="4773910"/>
            <a:ext cx="2179509" cy="3886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B95729-CE44-CDD7-1F7B-CA4AE65F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629" y="5162564"/>
            <a:ext cx="3642676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527E3-4BD2-0243-070C-973C8DDA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32656"/>
            <a:ext cx="9144000" cy="1143000"/>
          </a:xfrm>
        </p:spPr>
        <p:txBody>
          <a:bodyPr/>
          <a:lstStyle/>
          <a:p>
            <a:r>
              <a:rPr lang="it-IT"/>
              <a:t>TIM4 e TIM6: segnale di Trigger - Sonar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40E5BD-616F-24FC-5DE1-36CD143AA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82080"/>
            <a:ext cx="9144000" cy="4267200"/>
          </a:xfrm>
        </p:spPr>
        <p:txBody>
          <a:bodyPr/>
          <a:lstStyle/>
          <a:p>
            <a:r>
              <a:rPr lang="it-IT"/>
              <a:t>Si utilizza Tim6 per ritardare l’attivazione del sensore di prossimità rispetto alla rotazione del servomotore: si fornisce un margine di tempo al servomotore per effettuare la rotazione</a:t>
            </a:r>
          </a:p>
          <a:p>
            <a:r>
              <a:rPr lang="it-IT"/>
              <a:t>Il ritardo è di 40 </a:t>
            </a:r>
            <a:r>
              <a:rPr lang="it-IT" err="1"/>
              <a:t>ms</a:t>
            </a:r>
            <a:r>
              <a:rPr lang="it-IT"/>
              <a:t> perché nel caso peggiore il servomotore impiega circa due periodi per ruotare: quando il settaggio della nuova rotazione avviene mentre è appena iniziato un ciclo del PWM. Il servomotore deve ricevere tutto un periodo per calcolare il duty </a:t>
            </a:r>
            <a:r>
              <a:rPr lang="it-IT" err="1"/>
              <a:t>cycle</a:t>
            </a:r>
            <a:r>
              <a:rPr lang="it-IT"/>
              <a:t> ricevuto </a:t>
            </a:r>
          </a:p>
          <a:p>
            <a:r>
              <a:rPr lang="it-IT"/>
              <a:t>È un timer one-shot che alla sua terminazione alza il segnale di </a:t>
            </a:r>
            <a:r>
              <a:rPr lang="it-IT" err="1"/>
              <a:t>Trig</a:t>
            </a:r>
            <a:r>
              <a:rPr lang="it-IT"/>
              <a:t> verso il sensore di prossimità a ultrasuoni e fa partire il Tim4.</a:t>
            </a:r>
          </a:p>
          <a:p>
            <a:r>
              <a:rPr lang="it-IT"/>
              <a:t>Tim4 si utilizza per abbassare il segnale di trigger dopo 15 microsecondi al fine di generare l’onda quadra richiesta dal sensore di prossimità per attivarsi</a:t>
            </a:r>
          </a:p>
          <a:p>
            <a:endParaRPr lang="it-IT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282F0F01-0417-4471-A44B-CB3AF83E9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88"/>
          <a:stretch/>
        </p:blipFill>
        <p:spPr>
          <a:xfrm>
            <a:off x="2852481" y="5551309"/>
            <a:ext cx="648703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667430F-60B0-BEEA-74DA-76B7E501D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2" t="56825" r="25000" b="35825"/>
          <a:stretch/>
        </p:blipFill>
        <p:spPr>
          <a:xfrm>
            <a:off x="1714214" y="1138845"/>
            <a:ext cx="4248473" cy="504057"/>
          </a:xfrm>
          <a:prstGeom prst="rect">
            <a:avLst/>
          </a:prstGeom>
        </p:spPr>
      </p:pic>
      <p:pic>
        <p:nvPicPr>
          <p:cNvPr id="4" name="Immagine 3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4BA8577F-5989-5DE7-CFF0-81033E7EF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52625" r="25195" b="43700"/>
          <a:stretch/>
        </p:blipFill>
        <p:spPr>
          <a:xfrm>
            <a:off x="1714214" y="886815"/>
            <a:ext cx="4248472" cy="252030"/>
          </a:xfrm>
          <a:prstGeom prst="rect">
            <a:avLst/>
          </a:prstGeom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77C055C-0AF1-E8BB-072B-AF7905278C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6" t="52625" r="24603" b="43700"/>
          <a:stretch/>
        </p:blipFill>
        <p:spPr>
          <a:xfrm>
            <a:off x="1666378" y="5011169"/>
            <a:ext cx="4344144" cy="2520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5D715AB-C49A-620B-E3F9-A3A13A7BC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47" b="50786"/>
          <a:stretch/>
        </p:blipFill>
        <p:spPr>
          <a:xfrm>
            <a:off x="2870626" y="3302985"/>
            <a:ext cx="1935648" cy="252029"/>
          </a:xfrm>
          <a:prstGeom prst="rect">
            <a:avLst/>
          </a:prstGeom>
        </p:spPr>
      </p:pic>
      <p:pic>
        <p:nvPicPr>
          <p:cNvPr id="8" name="Immagine 7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872C4835-9E70-C15C-2BBB-D010992CCE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56825" r="25194" b="32150"/>
          <a:stretch/>
        </p:blipFill>
        <p:spPr>
          <a:xfrm>
            <a:off x="1714214" y="5263199"/>
            <a:ext cx="4248474" cy="756087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8C815035-1055-81D3-B467-36A12389C256}"/>
              </a:ext>
            </a:extLst>
          </p:cNvPr>
          <p:cNvSpPr txBox="1">
            <a:spLocks/>
          </p:cNvSpPr>
          <p:nvPr/>
        </p:nvSpPr>
        <p:spPr>
          <a:xfrm>
            <a:off x="7089515" y="838714"/>
            <a:ext cx="1800200" cy="681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TIM6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126A49A-C7E3-2697-B129-18217AB6BE4F}"/>
              </a:ext>
            </a:extLst>
          </p:cNvPr>
          <p:cNvSpPr txBox="1">
            <a:spLocks/>
          </p:cNvSpPr>
          <p:nvPr/>
        </p:nvSpPr>
        <p:spPr>
          <a:xfrm>
            <a:off x="7284132" y="4809860"/>
            <a:ext cx="1800200" cy="6816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TIM4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DD3542-E0F7-D565-549C-BA82E85CDD22}"/>
              </a:ext>
            </a:extLst>
          </p:cNvPr>
          <p:cNvSpPr txBox="1"/>
          <p:nvPr/>
        </p:nvSpPr>
        <p:spPr>
          <a:xfrm>
            <a:off x="6729475" y="1362242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Clock a 8MHz: con PSC al valore 799 e ARR a 399 in modo da ottenere un periodo di 40 </a:t>
            </a:r>
            <a:r>
              <a:rPr lang="it-IT" err="1"/>
              <a:t>ms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0AE667-4417-0927-0310-A3C4A86FCD60}"/>
              </a:ext>
            </a:extLst>
          </p:cNvPr>
          <p:cNvSpPr txBox="1"/>
          <p:nvPr/>
        </p:nvSpPr>
        <p:spPr>
          <a:xfrm>
            <a:off x="6729475" y="5372955"/>
            <a:ext cx="350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Clock a 8MHz: con PSC al valore 7 e ARR a 14 in modo da ottenere un periodo di 15 </a:t>
            </a:r>
            <a:r>
              <a:rPr lang="it-IT" err="1"/>
              <a:t>us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27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A186B3-B5D9-30F1-271A-A1010788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TIM3: segnale di </a:t>
            </a:r>
            <a:r>
              <a:rPr lang="it-IT" err="1"/>
              <a:t>Echo</a:t>
            </a:r>
            <a:r>
              <a:rPr lang="it-IT"/>
              <a:t> - Sonar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C0B91F-CF8F-30D7-DF78-16570CED8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Si utilizza per misurare la durata del segnale di </a:t>
            </a:r>
            <a:r>
              <a:rPr lang="it-IT" err="1"/>
              <a:t>echo</a:t>
            </a:r>
            <a:endParaRPr lang="it-IT"/>
          </a:p>
          <a:p>
            <a:r>
              <a:rPr lang="it-IT"/>
              <a:t>Si attiva sul fronte di salita del segnale di </a:t>
            </a:r>
            <a:r>
              <a:rPr lang="it-IT" err="1"/>
              <a:t>echo</a:t>
            </a:r>
            <a:endParaRPr lang="it-IT"/>
          </a:p>
          <a:p>
            <a:r>
              <a:rPr lang="it-IT"/>
              <a:t>All’arrivo del fronte di discesa del segnale di </a:t>
            </a:r>
            <a:r>
              <a:rPr lang="it-IT" err="1"/>
              <a:t>echo</a:t>
            </a:r>
            <a:r>
              <a:rPr lang="it-IT"/>
              <a:t>, si disattiva e si prende il risultato del conteggio ottenuto</a:t>
            </a:r>
          </a:p>
          <a:p>
            <a:r>
              <a:rPr lang="it-IT"/>
              <a:t>Da questo valore temporale diviso per 58, si ottiene la distanza in centimetri dell’eventuale oggetto rilevato dal sensore di prossimità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592D56-68DF-F8CE-4FF8-90A1A32C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5036548"/>
            <a:ext cx="3551228" cy="7773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A8B9801-7A35-505F-584B-2C9427D8B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7" b="50786"/>
          <a:stretch/>
        </p:blipFill>
        <p:spPr>
          <a:xfrm>
            <a:off x="6816080" y="5299186"/>
            <a:ext cx="1935648" cy="2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8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4CBB6-F14B-13B4-F2A0-3DE9F589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UART4 – Sonar e Monitor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D99272-5C42-2D62-A54A-64E7DB78A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3851920" cy="4267200"/>
          </a:xfrm>
        </p:spPr>
        <p:txBody>
          <a:bodyPr>
            <a:normAutofit fontScale="92500" lnSpcReduction="20000"/>
          </a:bodyPr>
          <a:lstStyle/>
          <a:p>
            <a:r>
              <a:rPr lang="it-IT"/>
              <a:t>Si sceglie di utilizzare la periferica seriale UART4 tra quelle disponibili facendo attenzione che non generi conflitti nel multiplexing in output dei pin del microcontrollore</a:t>
            </a:r>
          </a:p>
          <a:p>
            <a:r>
              <a:rPr lang="it-IT"/>
              <a:t>La si utilizza in entrambi i dispositivi progettati</a:t>
            </a:r>
          </a:p>
          <a:p>
            <a:r>
              <a:rPr lang="it-IT"/>
              <a:t>Si sceglie di usare il meccanismo delle interruzioni per gestire la comunicazione</a:t>
            </a:r>
          </a:p>
          <a:p>
            <a:r>
              <a:rPr lang="it-IT"/>
              <a:t>Si inviano i dati al dispositivo «monitor» ogni volta che si effettua una misurazione con il sensore di prossimità (ad ogni fronte discesa </a:t>
            </a:r>
            <a:r>
              <a:rPr lang="it-IT" err="1"/>
              <a:t>echo</a:t>
            </a:r>
            <a:r>
              <a:rPr lang="it-IT"/>
              <a:t>)</a:t>
            </a:r>
          </a:p>
        </p:txBody>
      </p:sp>
      <p:pic>
        <p:nvPicPr>
          <p:cNvPr id="7" name="Immagine 6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0EC92B94-91B7-8899-FDE5-5DDC15A1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5" r="28646" b="2466"/>
          <a:stretch/>
        </p:blipFill>
        <p:spPr>
          <a:xfrm>
            <a:off x="6642724" y="4721696"/>
            <a:ext cx="4472740" cy="360040"/>
          </a:xfrm>
          <a:prstGeom prst="rect">
            <a:avLst/>
          </a:prstGeom>
        </p:spPr>
      </p:pic>
      <p:pic>
        <p:nvPicPr>
          <p:cNvPr id="11" name="Immagine 10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9068CAF5-72A3-5AD6-DD0D-9FAD23239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18500" r="25000" b="50694"/>
          <a:stretch/>
        </p:blipFill>
        <p:spPr>
          <a:xfrm>
            <a:off x="6168006" y="1828800"/>
            <a:ext cx="538774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65150-4E81-3E52-9243-CDD163FD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Collegamenti</a:t>
            </a:r>
          </a:p>
        </p:txBody>
      </p:sp>
      <p:pic>
        <p:nvPicPr>
          <p:cNvPr id="5" name="Segnaposto contenuto 4" descr="Immagine che contiene testo, elettronica, circuito, Ingegneria elettronica&#10;&#10;Descrizione generata automaticamente">
            <a:extLst>
              <a:ext uri="{FF2B5EF4-FFF2-40B4-BE49-F238E27FC236}">
                <a16:creationId xmlns:a16="http://schemas.microsoft.com/office/drawing/2014/main" id="{FFA6C8EE-EB5E-CC09-2631-3F8D02A6A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53" y="1936496"/>
            <a:ext cx="8713893" cy="4158827"/>
          </a:xfrm>
        </p:spPr>
      </p:pic>
    </p:spTree>
    <p:extLst>
      <p:ext uri="{BB962C8B-B14F-4D97-AF65-F5344CB8AC3E}">
        <p14:creationId xmlns:p14="http://schemas.microsoft.com/office/powerpoint/2010/main" val="16536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F4F61-14CD-A595-5FB2-7AAFB06E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-116059"/>
            <a:ext cx="1373945" cy="615462"/>
          </a:xfrm>
        </p:spPr>
        <p:txBody>
          <a:bodyPr/>
          <a:lstStyle/>
          <a:p>
            <a:r>
              <a:rPr lang="it-IT"/>
              <a:t>Video </a:t>
            </a:r>
          </a:p>
        </p:txBody>
      </p:sp>
      <p:pic>
        <p:nvPicPr>
          <p:cNvPr id="7" name="CSD_progetto (1)">
            <a:hlinkClick r:id="" action="ppaction://media"/>
            <a:extLst>
              <a:ext uri="{FF2B5EF4-FFF2-40B4-BE49-F238E27FC236}">
                <a16:creationId xmlns:a16="http://schemas.microsoft.com/office/drawing/2014/main" id="{0B7F7269-A05B-6F4E-1239-35E0556FB1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629" y="499403"/>
            <a:ext cx="10979077" cy="6175300"/>
          </a:xfrm>
        </p:spPr>
      </p:pic>
    </p:spTree>
    <p:extLst>
      <p:ext uri="{BB962C8B-B14F-4D97-AF65-F5344CB8AC3E}">
        <p14:creationId xmlns:p14="http://schemas.microsoft.com/office/powerpoint/2010/main" val="7181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6E5D15-E84D-653E-BB87-C1EA653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Sonar (1)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D6A002A-0069-EAE2-C597-69ECDD4736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6" r="39801"/>
          <a:stretch/>
        </p:blipFill>
        <p:spPr>
          <a:xfrm>
            <a:off x="624346" y="2654018"/>
            <a:ext cx="3392129" cy="1277555"/>
          </a:xfrm>
          <a:prstGeom prst="rect">
            <a:avLst/>
          </a:prstGeom>
        </p:spPr>
      </p:pic>
      <p:pic>
        <p:nvPicPr>
          <p:cNvPr id="10" name="Immagine 9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564EF98-457D-E036-C898-2DAE62A69B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r="3306" b="5551"/>
          <a:stretch/>
        </p:blipFill>
        <p:spPr>
          <a:xfrm>
            <a:off x="624346" y="4072321"/>
            <a:ext cx="5712542" cy="2664542"/>
          </a:xfrm>
          <a:prstGeom prst="rect">
            <a:avLst/>
          </a:prstGeom>
        </p:spPr>
      </p:pic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2F3F943-8468-E84A-12F3-1C8DAE45D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37475" r="52581"/>
          <a:stretch/>
        </p:blipFill>
        <p:spPr>
          <a:xfrm>
            <a:off x="624346" y="1689329"/>
            <a:ext cx="3991897" cy="85304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A12795-A383-E96B-958E-BC9736F8FE68}"/>
              </a:ext>
            </a:extLst>
          </p:cNvPr>
          <p:cNvSpPr txBox="1"/>
          <p:nvPr/>
        </p:nvSpPr>
        <p:spPr>
          <a:xfrm>
            <a:off x="5663380" y="1506856"/>
            <a:ext cx="6093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Inizializzazione: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Avvio di TIM2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Valore iniziale di CCR a valore di default (</a:t>
            </a:r>
            <a:r>
              <a:rPr lang="it-IT" err="1"/>
              <a:t>rotation</a:t>
            </a:r>
            <a:r>
              <a:rPr lang="it-IT"/>
              <a:t>=25, -90°)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Avvio di TIM1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5CAC4F-AE00-4129-2D5F-BC29BF9D32F4}"/>
              </a:ext>
            </a:extLst>
          </p:cNvPr>
          <p:cNvSpPr txBox="1"/>
          <p:nvPr/>
        </p:nvSpPr>
        <p:spPr>
          <a:xfrm>
            <a:off x="4616243" y="2791505"/>
            <a:ext cx="516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Callback</a:t>
            </a:r>
            <a:r>
              <a:rPr lang="it-IT"/>
              <a:t> relativa alle ISR GPIO EXTI: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ISR relativa al segnale ECHO =&gt; </a:t>
            </a:r>
            <a:r>
              <a:rPr lang="it-IT" err="1"/>
              <a:t>ECHO_Callback</a:t>
            </a:r>
            <a:r>
              <a:rPr lang="it-IT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ISR relativa al pulsante =&gt; </a:t>
            </a:r>
            <a:r>
              <a:rPr lang="it-IT" err="1"/>
              <a:t>BUTTON_Callback</a:t>
            </a:r>
            <a:r>
              <a:rPr lang="it-IT"/>
              <a:t>()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E2AA9A1-61BB-8F39-B14D-F19EBA232984}"/>
              </a:ext>
            </a:extLst>
          </p:cNvPr>
          <p:cNvSpPr txBox="1"/>
          <p:nvPr/>
        </p:nvSpPr>
        <p:spPr>
          <a:xfrm>
            <a:off x="6560330" y="4377121"/>
            <a:ext cx="56316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ISR relativa al segnale ECHO: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Se si è sul fronte di salita, si avvia TIM3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Altrimenti: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Si stoppa TIM3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Si valuta la distanza in base al conteggio di TIM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Si invia la distanza e la rotazione al monitor</a:t>
            </a:r>
          </a:p>
        </p:txBody>
      </p:sp>
    </p:spTree>
    <p:extLst>
      <p:ext uri="{BB962C8B-B14F-4D97-AF65-F5344CB8AC3E}">
        <p14:creationId xmlns:p14="http://schemas.microsoft.com/office/powerpoint/2010/main" val="74419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F0988-FFF4-2413-B36B-76E7AFF5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Sonar (2)</a:t>
            </a:r>
          </a:p>
        </p:txBody>
      </p:sp>
      <p:pic>
        <p:nvPicPr>
          <p:cNvPr id="4" name="Immagine 3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F9A6FCFE-CC5E-03B8-57B4-63C8463D8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0" r="45953"/>
          <a:stretch/>
        </p:blipFill>
        <p:spPr>
          <a:xfrm>
            <a:off x="1284460" y="1757516"/>
            <a:ext cx="4050890" cy="2263004"/>
          </a:xfrm>
          <a:prstGeom prst="rect">
            <a:avLst/>
          </a:prstGeom>
        </p:spPr>
      </p:pic>
      <p:pic>
        <p:nvPicPr>
          <p:cNvPr id="5" name="Segnaposto contenuto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B1245A2A-33D4-09B9-845B-88694228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5" r="25363"/>
          <a:stretch/>
        </p:blipFill>
        <p:spPr>
          <a:xfrm>
            <a:off x="1284460" y="4703304"/>
            <a:ext cx="4572000" cy="169749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3C1C9F-C45A-EC81-5518-B04998DBAD4D}"/>
              </a:ext>
            </a:extLst>
          </p:cNvPr>
          <p:cNvSpPr txBox="1"/>
          <p:nvPr/>
        </p:nvSpPr>
        <p:spPr>
          <a:xfrm>
            <a:off x="5825419" y="2282984"/>
            <a:ext cx="492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ISR relativa al pulsante: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Se il dispositivo è in pausa, riavvia TIM1 e TIM2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Altrimenti, stoppa TIM1 e TIM2</a:t>
            </a: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6147D6-27B6-A2E5-35B8-64576CEC8084}"/>
              </a:ext>
            </a:extLst>
          </p:cNvPr>
          <p:cNvSpPr txBox="1"/>
          <p:nvPr/>
        </p:nvSpPr>
        <p:spPr>
          <a:xfrm>
            <a:off x="6335542" y="4813388"/>
            <a:ext cx="5610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Callback</a:t>
            </a:r>
            <a:r>
              <a:rPr lang="it-IT"/>
              <a:t> relativa alle ISR dei timer (conteggio massimo):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ISR relativa a TIM6 =&gt; TIM6_Callback()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ISR relativa a TIM2 =&gt; TIM2_Callback()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ISR relativa a TIM4 =&gt; TIM4_Callback()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73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6E5D15-E84D-653E-BB87-C1EA653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Sonar (3)</a:t>
            </a: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231B498-6853-5B86-DABD-F4F98B711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3307"/>
          <a:stretch/>
        </p:blipFill>
        <p:spPr>
          <a:xfrm>
            <a:off x="634179" y="1792620"/>
            <a:ext cx="5358581" cy="1388593"/>
          </a:xfrm>
          <a:prstGeom prst="rect">
            <a:avLst/>
          </a:prstGeom>
        </p:spPr>
      </p:pic>
      <p:pic>
        <p:nvPicPr>
          <p:cNvPr id="17" name="Immagine 16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166CF36-645E-5F85-ECC7-373FFC411D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r="54346"/>
          <a:stretch/>
        </p:blipFill>
        <p:spPr>
          <a:xfrm>
            <a:off x="7246375" y="3399504"/>
            <a:ext cx="2517058" cy="2835226"/>
          </a:xfrm>
          <a:prstGeom prst="rect">
            <a:avLst/>
          </a:prstGeom>
        </p:spPr>
      </p:pic>
      <p:pic>
        <p:nvPicPr>
          <p:cNvPr id="19" name="Immagine 1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E3F8FDD-154B-1DAE-FA9D-C88F9EC25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7" r="18145"/>
          <a:stretch/>
        </p:blipFill>
        <p:spPr>
          <a:xfrm>
            <a:off x="535857" y="3399504"/>
            <a:ext cx="6351639" cy="1330985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E7CB793-B607-60A8-F8D9-974A1C850BA4}"/>
              </a:ext>
            </a:extLst>
          </p:cNvPr>
          <p:cNvSpPr txBox="1"/>
          <p:nvPr/>
        </p:nvSpPr>
        <p:spPr>
          <a:xfrm>
            <a:off x="535857" y="4980517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ISR relativa a TIM4: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abbassa il segnale TRIG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ferma e resetta TIM4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ECA0BC-1AC4-6332-53C2-F4D1A239FD24}"/>
              </a:ext>
            </a:extLst>
          </p:cNvPr>
          <p:cNvSpPr txBox="1"/>
          <p:nvPr/>
        </p:nvSpPr>
        <p:spPr>
          <a:xfrm>
            <a:off x="9891252" y="3399504"/>
            <a:ext cx="2300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ISR relativa a TIM2 (rotazione):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avvia TIM6 (attesa)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Aggiorna la rotazione del servomotore (cambiando CCR)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1A551F8-3FD9-DF96-478C-6BE354B5975D}"/>
              </a:ext>
            </a:extLst>
          </p:cNvPr>
          <p:cNvSpPr txBox="1"/>
          <p:nvPr/>
        </p:nvSpPr>
        <p:spPr>
          <a:xfrm>
            <a:off x="6331975" y="1792620"/>
            <a:ext cx="4753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ISR relativa a TIM6(per attesa dopo rotazione):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alza il segnale TRIG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avvia TIM4 (abbasserà TRIG)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ferma e resetta TIM6</a:t>
            </a:r>
          </a:p>
        </p:txBody>
      </p:sp>
    </p:spTree>
    <p:extLst>
      <p:ext uri="{BB962C8B-B14F-4D97-AF65-F5344CB8AC3E}">
        <p14:creationId xmlns:p14="http://schemas.microsoft.com/office/powerpoint/2010/main" val="54907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6E5D15-E84D-653E-BB87-C1EA653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Monitor: Ricezione</a:t>
            </a:r>
          </a:p>
        </p:txBody>
      </p:sp>
      <p:pic>
        <p:nvPicPr>
          <p:cNvPr id="5" name="Segnaposto contenuto 4" descr="Immagine che contiene testo, schermata, Carattere, biglietto da visita&#10;&#10;Descrizione generata automaticamente">
            <a:extLst>
              <a:ext uri="{FF2B5EF4-FFF2-40B4-BE49-F238E27FC236}">
                <a16:creationId xmlns:a16="http://schemas.microsoft.com/office/drawing/2014/main" id="{4F4225D9-9A21-0667-3FF1-E0C4A6A3D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30398" r="7128" b="17376"/>
          <a:stretch/>
        </p:blipFill>
        <p:spPr>
          <a:xfrm>
            <a:off x="1026940" y="1856935"/>
            <a:ext cx="7779435" cy="178659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BB494F-461A-8216-D7DA-2B6B5C4365EC}"/>
              </a:ext>
            </a:extLst>
          </p:cNvPr>
          <p:cNvSpPr txBox="1"/>
          <p:nvPr/>
        </p:nvSpPr>
        <p:spPr>
          <a:xfrm>
            <a:off x="1026941" y="3900265"/>
            <a:ext cx="964105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dirty="0"/>
              <a:t>Il dispositivo monitor salva la distanza e la rotazione ricevute serialmente dal sonar nell’apposita ISR di ricezione e abilita l'UART per la prossima ricezione</a:t>
            </a:r>
          </a:p>
        </p:txBody>
      </p:sp>
    </p:spTree>
    <p:extLst>
      <p:ext uri="{BB962C8B-B14F-4D97-AF65-F5344CB8AC3E}">
        <p14:creationId xmlns:p14="http://schemas.microsoft.com/office/powerpoint/2010/main" val="1263466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CD963-5CDD-9F58-0832-0FBC9562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Codice Monitor: funzioni utilità</a:t>
            </a:r>
          </a:p>
        </p:txBody>
      </p:sp>
      <p:pic>
        <p:nvPicPr>
          <p:cNvPr id="5" name="Segnaposto contenuto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8B14FD99-59B4-C24C-2894-67D9817C7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2528" r="7549" b="8022"/>
          <a:stretch/>
        </p:blipFill>
        <p:spPr>
          <a:xfrm>
            <a:off x="581465" y="1726714"/>
            <a:ext cx="5514535" cy="5131286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BE7A12-42C2-C7CD-913F-D741B823A255}"/>
              </a:ext>
            </a:extLst>
          </p:cNvPr>
          <p:cNvSpPr txBox="1"/>
          <p:nvPr/>
        </p:nvSpPr>
        <p:spPr>
          <a:xfrm>
            <a:off x="6710289" y="1726714"/>
            <a:ext cx="43750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utilizzano funzioni di conversione per la rotazione e per la distanza in punti c di coordinate (</a:t>
            </a:r>
            <a:r>
              <a:rPr lang="it-IT" err="1"/>
              <a:t>c.x,c.y</a:t>
            </a:r>
            <a:r>
              <a:rPr lang="it-IT"/>
              <a:t>) che saranno utilizzati per il disegno della scansione in corso.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La funzione </a:t>
            </a:r>
            <a:r>
              <a:rPr lang="it-IT" err="1"/>
              <a:t>map</a:t>
            </a:r>
            <a:r>
              <a:rPr lang="it-IT"/>
              <a:t>, mappa un numero da un intervallo ad un altro e lo si usa per trasformare la rotazione in un angolo e per mappare la distanza da un suo range di valori in centimetri al range che è possibile rappresentare sullo schermo (numero pixel)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Questi punti li usiamo per tracciare una linea lungo la direzione scansionata (individuata dalla rotazione) e un punto per l’oggetto individuato (individuato dalla distanza)</a:t>
            </a:r>
          </a:p>
        </p:txBody>
      </p:sp>
    </p:spTree>
    <p:extLst>
      <p:ext uri="{BB962C8B-B14F-4D97-AF65-F5344CB8AC3E}">
        <p14:creationId xmlns:p14="http://schemas.microsoft.com/office/powerpoint/2010/main" val="159033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C31EA6-5966-FFFB-4109-45A43D28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4391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it-IT"/>
              <a:t>Codice monitor: </a:t>
            </a:r>
            <a:r>
              <a:rPr lang="it-IT" err="1"/>
              <a:t>main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E5CB93-1CF8-3444-4F8B-BD564F2B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608" y="1322363"/>
            <a:ext cx="5969391" cy="5281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Nel </a:t>
            </a:r>
            <a:r>
              <a:rPr lang="it-IT" err="1"/>
              <a:t>main</a:t>
            </a:r>
            <a:r>
              <a:rPr lang="it-IT"/>
              <a:t> viene effettuato il disegno della scansione a schermo attraverso le funzioni di libreria dello schermo OLED.</a:t>
            </a:r>
          </a:p>
          <a:p>
            <a:r>
              <a:rPr lang="it-IT"/>
              <a:t>Si inizializzano GPIO, I2C e </a:t>
            </a:r>
            <a:r>
              <a:rPr lang="it-IT" err="1"/>
              <a:t>Uart</a:t>
            </a:r>
            <a:endParaRPr lang="it-IT"/>
          </a:p>
          <a:p>
            <a:r>
              <a:rPr lang="it-IT"/>
              <a:t>Si attiva la ricezione su UART</a:t>
            </a:r>
          </a:p>
          <a:p>
            <a:r>
              <a:rPr lang="it-IT"/>
              <a:t>Nel ciclo </a:t>
            </a:r>
            <a:r>
              <a:rPr lang="it-IT" err="1"/>
              <a:t>while</a:t>
            </a:r>
            <a:r>
              <a:rPr lang="it-IT"/>
              <a:t> si effettua la scrittura a video:</a:t>
            </a:r>
          </a:p>
          <a:p>
            <a:pPr lvl="1"/>
            <a:r>
              <a:rPr lang="it-IT"/>
              <a:t>Si disegna una linea che parte dalla parte centrale e alta dello schermo al punto ottenuto dalla rotazione attuale tramite la funzione di utilità: traccia la direzione scansionata</a:t>
            </a:r>
          </a:p>
          <a:p>
            <a:pPr lvl="1"/>
            <a:r>
              <a:rPr lang="it-IT"/>
              <a:t>Si disegna un punto sullo schermo sulla stessa direzione polare della linea a seconda della distanza dell’oggetto individuato dal sonar</a:t>
            </a:r>
          </a:p>
          <a:p>
            <a:pPr lvl="1"/>
            <a:r>
              <a:rPr lang="it-IT"/>
              <a:t>Si attiva la scrittura a video</a:t>
            </a:r>
          </a:p>
          <a:p>
            <a:endParaRPr lang="it-IT"/>
          </a:p>
        </p:txBody>
      </p:sp>
      <p:pic>
        <p:nvPicPr>
          <p:cNvPr id="4" name="Immagine 3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0B863146-37E0-DF05-ED8D-9E3E69DA60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t="8820" r="6442" b="5231"/>
          <a:stretch/>
        </p:blipFill>
        <p:spPr>
          <a:xfrm>
            <a:off x="196947" y="787791"/>
            <a:ext cx="4259287" cy="60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4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e specifiche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/>
              <a:t>Si vuole progettare un dispositivo in grado di scansionare l’ambiente di fronte a sé per individuare eventuali ostacoli</a:t>
            </a:r>
          </a:p>
          <a:p>
            <a:pPr rtl="0"/>
            <a:r>
              <a:rPr lang="it-IT"/>
              <a:t>Si vuole progettare un altro dispositivo che visualizza a video i risultati della scansione in corso</a:t>
            </a:r>
          </a:p>
          <a:p>
            <a:r>
              <a:rPr lang="it-IT"/>
              <a:t>Si vogliono trasmettere i dati rilevati dal primo dispositivo al secondo </a:t>
            </a:r>
          </a:p>
          <a:p>
            <a:pPr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Scelte progettuali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/>
              <a:t>Si sceglie di usare la comunicazione seriale per la trasmissione delle informazioni tra i due dispositivi</a:t>
            </a:r>
          </a:p>
          <a:p>
            <a:pPr rtl="0"/>
            <a:r>
              <a:rPr lang="it-IT"/>
              <a:t>Si sceglie di utilizzare un sensore ad ultrasuoni per il rilevamento di ostacoli</a:t>
            </a:r>
          </a:p>
          <a:p>
            <a:pPr rtl="0"/>
            <a:r>
              <a:rPr lang="it-IT"/>
              <a:t>Si sceglie di utilizzare un servomotore che muove il sensore a ultrasuoni per scansionare l’ambiente di fronte da più angolazioni (-90°,+90°)</a:t>
            </a:r>
          </a:p>
          <a:p>
            <a:pPr rtl="0"/>
            <a:r>
              <a:rPr lang="it-IT"/>
              <a:t>Si sceglie di utilizzare un display OLED per la visualizzazione della scansione a video</a:t>
            </a:r>
          </a:p>
          <a:p>
            <a:pPr rtl="0"/>
            <a:r>
              <a:rPr lang="it-IT"/>
              <a:t>Si sceglie di visualizzare a video solo l’area distante a 50 centimetri dal sensore al fine di rendere più evidenti le differenze di posizione tra  gli ostacoli</a:t>
            </a:r>
          </a:p>
          <a:p>
            <a:pPr rtl="0"/>
            <a:r>
              <a:rPr lang="it-IT"/>
              <a:t>Si sceglie di utilizzare due schede STM32F Discovery</a:t>
            </a:r>
          </a:p>
          <a:p>
            <a:pPr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70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EFFB6-ED1C-7A93-1DB3-045D566F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Sensori e attuatori utilizzati</a:t>
            </a:r>
          </a:p>
        </p:txBody>
      </p:sp>
      <p:pic>
        <p:nvPicPr>
          <p:cNvPr id="5" name="Segnaposto contenuto 4" descr="Immagine che contiene plastica, cavo&#10;&#10;Descrizione generata automaticamente">
            <a:extLst>
              <a:ext uri="{FF2B5EF4-FFF2-40B4-BE49-F238E27FC236}">
                <a16:creationId xmlns:a16="http://schemas.microsoft.com/office/drawing/2014/main" id="{F1153781-8ED3-59CD-DDFC-9A39ED103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" b="95600" l="10000" r="90000">
                        <a14:foregroundMark x1="28867" y1="12133" x2="37200" y2="8933"/>
                        <a14:foregroundMark x1="37533" y1="8933" x2="30200" y2="5067"/>
                        <a14:foregroundMark x1="31800" y1="7000" x2="33400" y2="267"/>
                        <a14:foregroundMark x1="61533" y1="95600" x2="61400" y2="74667"/>
                        <a14:foregroundMark x1="61400" y1="74667" x2="62800" y2="77333"/>
                        <a14:foregroundMark x1="53867" y1="85000" x2="70467" y2="85000"/>
                        <a14:foregroundMark x1="62800" y1="78333" x2="60867" y2="75133"/>
                        <a14:foregroundMark x1="60867" y1="73867" x2="58667" y2="7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75" y="2355871"/>
            <a:ext cx="2382249" cy="2382249"/>
          </a:xfrm>
        </p:spPr>
      </p:pic>
      <p:pic>
        <p:nvPicPr>
          <p:cNvPr id="7" name="Immagine 6" descr="Immagine che contiene elettronica, altoparlante, Cassa di risonanza, Apparecchiature audio&#10;&#10;Descrizione generata automaticamente">
            <a:extLst>
              <a:ext uri="{FF2B5EF4-FFF2-40B4-BE49-F238E27FC236}">
                <a16:creationId xmlns:a16="http://schemas.microsoft.com/office/drawing/2014/main" id="{F26DC4DD-EA62-ADC3-1C48-4D759AE864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00" r="92250">
                        <a14:foregroundMark x1="8375" y1="61375" x2="9125" y2="46000"/>
                        <a14:foregroundMark x1="7125" y1="64250" x2="7125" y2="31625"/>
                        <a14:foregroundMark x1="57750" y1="25875" x2="57375" y2="25875"/>
                        <a14:foregroundMark x1="54750" y1="25875" x2="42625" y2="25875"/>
                        <a14:foregroundMark x1="91875" y1="26500" x2="91625" y2="63000"/>
                        <a14:foregroundMark x1="51000" y1="67750" x2="51000" y2="67750"/>
                        <a14:foregroundMark x1="51000" y1="67750" x2="51000" y2="67750"/>
                        <a14:foregroundMark x1="51000" y1="67750" x2="51000" y2="67750"/>
                        <a14:foregroundMark x1="51000" y1="63000" x2="51000" y2="69000"/>
                        <a14:foregroundMark x1="57375" y1="61625" x2="56375" y2="70000"/>
                        <a14:foregroundMark x1="45500" y1="62625" x2="45875" y2="68125"/>
                        <a14:foregroundMark x1="40125" y1="63000" x2="41375" y2="67125"/>
                        <a14:foregroundMark x1="92250" y1="26500" x2="92250" y2="2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1" y="2355871"/>
            <a:ext cx="2382249" cy="2382249"/>
          </a:xfrm>
          <a:prstGeom prst="rect">
            <a:avLst/>
          </a:prstGeom>
        </p:spPr>
      </p:pic>
      <p:pic>
        <p:nvPicPr>
          <p:cNvPr id="9" name="Immagine 8" descr="Immagine che contiene elettronica, Dispositivo elettronico, Blu elettrico, Componente di circuito&#10;&#10;Descrizione generata automaticamente">
            <a:extLst>
              <a:ext uri="{FF2B5EF4-FFF2-40B4-BE49-F238E27FC236}">
                <a16:creationId xmlns:a16="http://schemas.microsoft.com/office/drawing/2014/main" id="{1A2ECA98-C8FE-2F14-591B-509765C24A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40667" y1="78267" x2="42000" y2="81467"/>
                        <a14:foregroundMark x1="19333" y1="54267" x2="14533" y2="48533"/>
                        <a14:foregroundMark x1="47733" y1="25600" x2="58000" y2="16267"/>
                        <a14:foregroundMark x1="60267" y1="22400" x2="73467" y2="45067"/>
                        <a14:foregroundMark x1="73467" y1="45067" x2="86800" y2="47333"/>
                        <a14:foregroundMark x1="85200" y1="47867" x2="82933" y2="51467"/>
                        <a14:foregroundMark x1="44933" y1="83467" x2="55733" y2="78667"/>
                        <a14:foregroundMark x1="59867" y1="73200" x2="89067" y2="50133"/>
                        <a14:foregroundMark x1="54800" y1="78267" x2="43867" y2="87600"/>
                        <a14:foregroundMark x1="65067" y1="70000" x2="77867" y2="60400"/>
                        <a14:foregroundMark x1="73067" y1="62267" x2="89333" y2="52667"/>
                        <a14:foregroundMark x1="81067" y1="54267" x2="93467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50" y="2355871"/>
            <a:ext cx="2382249" cy="23822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8EFEC5-0748-48CD-470F-E31DC7FA5459}"/>
              </a:ext>
            </a:extLst>
          </p:cNvPr>
          <p:cNvSpPr txBox="1"/>
          <p:nvPr/>
        </p:nvSpPr>
        <p:spPr>
          <a:xfrm>
            <a:off x="693997" y="5157191"/>
            <a:ext cx="214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Sensore di distanza a ultrasuoni</a:t>
            </a:r>
          </a:p>
          <a:p>
            <a:pPr algn="ctr"/>
            <a:r>
              <a:rPr lang="it-IT" i="1"/>
              <a:t>HC-SR04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28AA1-5B7D-8EF1-B5D2-599659215EE7}"/>
              </a:ext>
            </a:extLst>
          </p:cNvPr>
          <p:cNvSpPr txBox="1"/>
          <p:nvPr/>
        </p:nvSpPr>
        <p:spPr>
          <a:xfrm>
            <a:off x="5350442" y="5295691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/>
              <a:t>Servomotore</a:t>
            </a:r>
          </a:p>
          <a:p>
            <a:pPr algn="ctr"/>
            <a:r>
              <a:rPr lang="it-IT" i="1"/>
              <a:t>SG90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4C4CC8-74BC-F2D1-627A-35C750E55D92}"/>
              </a:ext>
            </a:extLst>
          </p:cNvPr>
          <p:cNvSpPr txBox="1"/>
          <p:nvPr/>
        </p:nvSpPr>
        <p:spPr>
          <a:xfrm>
            <a:off x="9676513" y="5295691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/>
              <a:t>Display OLED</a:t>
            </a:r>
          </a:p>
          <a:p>
            <a:pPr algn="ctr"/>
            <a:r>
              <a:rPr lang="it-IT" i="1"/>
              <a:t>SSD1306</a:t>
            </a:r>
          </a:p>
        </p:txBody>
      </p:sp>
    </p:spTree>
    <p:extLst>
      <p:ext uri="{BB962C8B-B14F-4D97-AF65-F5344CB8AC3E}">
        <p14:creationId xmlns:p14="http://schemas.microsoft.com/office/powerpoint/2010/main" val="130875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0DB5B-48A6-2E99-0EA7-19FB5A2E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Primo dispositivo: Sonar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0248DF-98DB-E975-8F49-2BF561F99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Sensori</a:t>
            </a:r>
          </a:p>
        </p:txBody>
      </p:sp>
    </p:spTree>
    <p:extLst>
      <p:ext uri="{BB962C8B-B14F-4D97-AF65-F5344CB8AC3E}">
        <p14:creationId xmlns:p14="http://schemas.microsoft.com/office/powerpoint/2010/main" val="22887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B3B14-07F4-5641-CCF5-D435B30C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Sensore di distanza a ultrasuoni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52F51F-92CC-C7C0-3758-41D8B06FE8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/>
              <a:t>Il dispositivo adottato è un sensore a ultrasuoni </a:t>
            </a:r>
            <a:r>
              <a:rPr lang="it-IT" i="1"/>
              <a:t>HC-SR04</a:t>
            </a:r>
          </a:p>
          <a:p>
            <a:r>
              <a:rPr lang="it-IT"/>
              <a:t>È in grado di rilevare ostacoli distanti da 2 centimetri a 4.5 metri con un angolo al massimo di 15°</a:t>
            </a:r>
          </a:p>
          <a:p>
            <a:r>
              <a:rPr lang="it-IT"/>
              <a:t>L’interfaccia si compone di due pin:</a:t>
            </a:r>
          </a:p>
          <a:p>
            <a:pPr marL="822960" lvl="1" indent="-457200">
              <a:buFont typeface="+mj-lt"/>
              <a:buAutoNum type="arabicPeriod"/>
            </a:pPr>
            <a:r>
              <a:rPr lang="it-IT" err="1"/>
              <a:t>Trig</a:t>
            </a:r>
            <a:r>
              <a:rPr lang="it-IT"/>
              <a:t>: segnale di input</a:t>
            </a:r>
          </a:p>
          <a:p>
            <a:pPr marL="822960" lvl="1" indent="-457200">
              <a:buFont typeface="+mj-lt"/>
              <a:buAutoNum type="arabicPeriod"/>
            </a:pPr>
            <a:r>
              <a:rPr lang="it-IT" err="1"/>
              <a:t>Echo</a:t>
            </a:r>
            <a:r>
              <a:rPr lang="it-IT"/>
              <a:t>: segnale di output</a:t>
            </a:r>
          </a:p>
          <a:p>
            <a:r>
              <a:rPr lang="it-IT"/>
              <a:t>Si alimenta a 5 Volt sul pin </a:t>
            </a:r>
            <a:r>
              <a:rPr lang="it-IT" err="1"/>
              <a:t>Vcc</a:t>
            </a:r>
            <a:r>
              <a:rPr lang="it-IT"/>
              <a:t> e si collega a massa il pin GND</a:t>
            </a:r>
          </a:p>
          <a:p>
            <a:endParaRPr lang="it-IT"/>
          </a:p>
        </p:txBody>
      </p:sp>
      <p:pic>
        <p:nvPicPr>
          <p:cNvPr id="8" name="Immagine 7" descr="Immagine che contiene elettronica, altoparlante, Cassa di risonanza, Apparecchiature audio&#10;&#10;Descrizione generata automaticamente">
            <a:extLst>
              <a:ext uri="{FF2B5EF4-FFF2-40B4-BE49-F238E27FC236}">
                <a16:creationId xmlns:a16="http://schemas.microsoft.com/office/drawing/2014/main" id="{AC2090F8-F469-B025-5E32-B39BC64C8B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000" r="92250">
                        <a14:foregroundMark x1="8375" y1="61375" x2="9125" y2="46000"/>
                        <a14:foregroundMark x1="7125" y1="64250" x2="7125" y2="31625"/>
                        <a14:foregroundMark x1="57750" y1="25875" x2="57375" y2="25875"/>
                        <a14:foregroundMark x1="54750" y1="25875" x2="42625" y2="25875"/>
                        <a14:foregroundMark x1="91875" y1="26500" x2="91625" y2="63000"/>
                        <a14:foregroundMark x1="51000" y1="67750" x2="51000" y2="67750"/>
                        <a14:foregroundMark x1="51000" y1="67750" x2="51000" y2="67750"/>
                        <a14:foregroundMark x1="51000" y1="67750" x2="51000" y2="67750"/>
                        <a14:foregroundMark x1="51000" y1="63000" x2="51000" y2="69000"/>
                        <a14:foregroundMark x1="57375" y1="61625" x2="56375" y2="70000"/>
                        <a14:foregroundMark x1="45500" y1="62625" x2="45875" y2="68125"/>
                        <a14:foregroundMark x1="40125" y1="63000" x2="41375" y2="67125"/>
                        <a14:foregroundMark x1="92250" y1="26500" x2="92250" y2="2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75" y="2769687"/>
            <a:ext cx="2382249" cy="2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16756-59CB-6A39-04BF-3E726617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Funzionamento sensore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3230C-CBE1-288B-E9BD-67D478701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2323455"/>
          </a:xfrm>
        </p:spPr>
        <p:txBody>
          <a:bodyPr>
            <a:normAutofit/>
          </a:bodyPr>
          <a:lstStyle/>
          <a:p>
            <a:r>
              <a:rPr lang="it-IT"/>
              <a:t>Si invia in input sul pin di trigger un’onda quadra di durata 10 microsecondi</a:t>
            </a:r>
          </a:p>
          <a:p>
            <a:r>
              <a:rPr lang="it-IT"/>
              <a:t>Internamente il sensore genera ultrasuoni ad alta frequenza verso l’esterno</a:t>
            </a:r>
          </a:p>
          <a:p>
            <a:r>
              <a:rPr lang="it-IT"/>
              <a:t>Il sensore riceve il segnale prodotto riflesso in un certo istante di tempo</a:t>
            </a:r>
          </a:p>
          <a:p>
            <a:r>
              <a:rPr lang="it-IT"/>
              <a:t>Alza il pin di </a:t>
            </a:r>
            <a:r>
              <a:rPr lang="it-IT" err="1"/>
              <a:t>echo</a:t>
            </a:r>
            <a:r>
              <a:rPr lang="it-IT"/>
              <a:t> producendo un’altra onda quadra di durata proporzionale alla distanza dell’ostacolo rilevato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8627A38-7C1F-7485-A083-66C78B2C6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52481" y="4077072"/>
            <a:ext cx="6487037" cy="2612587"/>
          </a:xfrm>
        </p:spPr>
      </p:pic>
    </p:spTree>
    <p:extLst>
      <p:ext uri="{BB962C8B-B14F-4D97-AF65-F5344CB8AC3E}">
        <p14:creationId xmlns:p14="http://schemas.microsoft.com/office/powerpoint/2010/main" val="95617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B3B14-07F4-5641-CCF5-D435B30C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Servomotore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52F51F-92CC-C7C0-3758-41D8B06FE8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/>
              <a:t>Il dispositivo adottato è un servomotore </a:t>
            </a:r>
            <a:r>
              <a:rPr lang="it-IT" i="1"/>
              <a:t>SG90</a:t>
            </a:r>
          </a:p>
          <a:p>
            <a:r>
              <a:rPr lang="it-IT"/>
              <a:t>L’angolo di rotazione è dato dal segnale PWM in ingresso: esso deve avere una frequenza di 50 Hz (cioè un periodo di 20ms)</a:t>
            </a:r>
          </a:p>
          <a:p>
            <a:r>
              <a:rPr lang="it-IT"/>
              <a:t>Il Duty </a:t>
            </a:r>
            <a:r>
              <a:rPr lang="it-IT" err="1"/>
              <a:t>Cycle</a:t>
            </a:r>
            <a:r>
              <a:rPr lang="it-IT"/>
              <a:t> di tale segnale stabilisce l’angolo di rotazione:</a:t>
            </a:r>
          </a:p>
          <a:p>
            <a:pPr lvl="1"/>
            <a:r>
              <a:rPr lang="it-IT"/>
              <a:t>0.5ms =&gt; -90°</a:t>
            </a:r>
          </a:p>
          <a:p>
            <a:pPr lvl="1"/>
            <a:r>
              <a:rPr lang="it-IT"/>
              <a:t>1.5ms =&gt; 0°</a:t>
            </a:r>
          </a:p>
          <a:p>
            <a:pPr lvl="1"/>
            <a:r>
              <a:rPr lang="it-IT"/>
              <a:t>2.5ms =&gt; +90°</a:t>
            </a: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34C55D9D-21F1-9855-2C52-60742200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110" y="4428930"/>
            <a:ext cx="3688631" cy="1678852"/>
          </a:xfrm>
          <a:prstGeom prst="rect">
            <a:avLst/>
          </a:prstGeom>
        </p:spPr>
      </p:pic>
      <p:pic>
        <p:nvPicPr>
          <p:cNvPr id="9" name="Immagine 8" descr="Immagine che contiene cavo, connettore&#10;&#10;Descrizione generata automaticamente">
            <a:extLst>
              <a:ext uri="{FF2B5EF4-FFF2-40B4-BE49-F238E27FC236}">
                <a16:creationId xmlns:a16="http://schemas.microsoft.com/office/drawing/2014/main" id="{D0805F64-7E8E-428E-72FE-053C4701C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0" t="36350" b="48950"/>
          <a:stretch/>
        </p:blipFill>
        <p:spPr>
          <a:xfrm>
            <a:off x="9349544" y="3068960"/>
            <a:ext cx="2636912" cy="1008112"/>
          </a:xfrm>
          <a:prstGeom prst="rect">
            <a:avLst/>
          </a:prstGeom>
        </p:spPr>
      </p:pic>
      <p:pic>
        <p:nvPicPr>
          <p:cNvPr id="10" name="Segnaposto contenuto 4" descr="Immagine che contiene plastica, cavo&#10;&#10;Descrizione generata automaticamente">
            <a:extLst>
              <a:ext uri="{FF2B5EF4-FFF2-40B4-BE49-F238E27FC236}">
                <a16:creationId xmlns:a16="http://schemas.microsoft.com/office/drawing/2014/main" id="{480D6015-BE11-82C8-3568-2FE37E6F1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" b="95600" l="10000" r="90000">
                        <a14:foregroundMark x1="28867" y1="12133" x2="37200" y2="8933"/>
                        <a14:foregroundMark x1="37533" y1="8933" x2="30200" y2="5067"/>
                        <a14:foregroundMark x1="31800" y1="7000" x2="33400" y2="267"/>
                        <a14:foregroundMark x1="61533" y1="95600" x2="61400" y2="74667"/>
                        <a14:foregroundMark x1="61400" y1="74667" x2="62800" y2="77333"/>
                        <a14:foregroundMark x1="53867" y1="85000" x2="70467" y2="85000"/>
                        <a14:foregroundMark x1="62800" y1="78333" x2="60867" y2="75133"/>
                        <a14:foregroundMark x1="60867" y1="73867" x2="58667" y2="7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95" y="1708535"/>
            <a:ext cx="2382249" cy="2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9176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16x9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68_TF02901026_TF02901026.potx" id="{1C2F1F5A-5A4D-489C-B7D3-B53881242029}" vid="{94B4E6FC-1068-4A34-AEAC-2DCE747A5CE1}"/>
    </a:ext>
  </a:extLst>
</a:theme>
</file>

<file path=ppt/theme/theme2.xml><?xml version="1.0" encoding="utf-8"?>
<a:theme xmlns:a="http://schemas.openxmlformats.org/drawingml/2006/main" name="1_Informatica 16x9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68_TF02901026_TF02901026.potx" id="{1C2F1F5A-5A4D-489C-B7D3-B53881242029}" vid="{94B4E6FC-1068-4A34-AEAC-2DCE747A5CE1}"/>
    </a:ext>
  </a:extLst>
</a:theme>
</file>

<file path=ppt/theme/theme3.xml><?xml version="1.0" encoding="utf-8"?>
<a:theme xmlns:a="http://schemas.openxmlformats.org/drawingml/2006/main" name="Tema di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AA2C624A904A418DF9199DDF34D9F6" ma:contentTypeVersion="13" ma:contentTypeDescription="Create a new document." ma:contentTypeScope="" ma:versionID="c7c923f5ca08d2b5cb0551586160b737">
  <xsd:schema xmlns:xsd="http://www.w3.org/2001/XMLSchema" xmlns:xs="http://www.w3.org/2001/XMLSchema" xmlns:p="http://schemas.microsoft.com/office/2006/metadata/properties" xmlns:ns3="8010330b-3f0c-4c7a-b20e-29bdaebfadf4" xmlns:ns4="b28cbbf2-4894-42be-84f1-f4bf5d911dfa" targetNamespace="http://schemas.microsoft.com/office/2006/metadata/properties" ma:root="true" ma:fieldsID="212c06037a597f47f5f48da1d1ae3236" ns3:_="" ns4:_="">
    <xsd:import namespace="8010330b-3f0c-4c7a-b20e-29bdaebfadf4"/>
    <xsd:import namespace="b28cbbf2-4894-42be-84f1-f4bf5d911d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0330b-3f0c-4c7a-b20e-29bdaebfad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cbbf2-4894-42be-84f1-f4bf5d911d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10330b-3f0c-4c7a-b20e-29bdaebfadf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069095-2464-40B7-8496-F2881F54BDD0}">
  <ds:schemaRefs>
    <ds:schemaRef ds:uri="8010330b-3f0c-4c7a-b20e-29bdaebfadf4"/>
    <ds:schemaRef ds:uri="b28cbbf2-4894-42be-84f1-f4bf5d911d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b28cbbf2-4894-42be-84f1-f4bf5d911dfa"/>
    <ds:schemaRef ds:uri="8010330b-3f0c-4c7a-b20e-29bdaebfadf4"/>
  </ds:schemaRefs>
</ds:datastoreItem>
</file>

<file path=customXml/itemProps3.xml><?xml version="1.0" encoding="utf-8"?>
<ds:datastoreItem xmlns:ds="http://schemas.openxmlformats.org/officeDocument/2006/customXml" ds:itemID="{18E9703C-1F34-4145-B33C-6BC5A15349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1582</Words>
  <Application>Microsoft Office PowerPoint</Application>
  <PresentationFormat>Widescreen</PresentationFormat>
  <Paragraphs>141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Candara</vt:lpstr>
      <vt:lpstr>Consolas</vt:lpstr>
      <vt:lpstr>Informatica 16x9</vt:lpstr>
      <vt:lpstr>1_Informatica 16x9</vt:lpstr>
      <vt:lpstr>Bat Viewer</vt:lpstr>
      <vt:lpstr>Video </vt:lpstr>
      <vt:lpstr>Obiettivi e specifiche</vt:lpstr>
      <vt:lpstr>Scelte progettuali</vt:lpstr>
      <vt:lpstr>Sensori e attuatori utilizzati</vt:lpstr>
      <vt:lpstr>Primo dispositivo: Sonar</vt:lpstr>
      <vt:lpstr>Sensore di distanza a ultrasuoni</vt:lpstr>
      <vt:lpstr>Funzionamento sensore </vt:lpstr>
      <vt:lpstr>Servomotore</vt:lpstr>
      <vt:lpstr>Secondo dispositivo: Monitor</vt:lpstr>
      <vt:lpstr>Display OLED</vt:lpstr>
      <vt:lpstr>Periferiche interne utilizzate</vt:lpstr>
      <vt:lpstr>TIM1 - Sonar</vt:lpstr>
      <vt:lpstr>TIM2 - Sonar</vt:lpstr>
      <vt:lpstr>TIM4 e TIM6: segnale di Trigger - Sonar</vt:lpstr>
      <vt:lpstr>PowerPoint Presentation</vt:lpstr>
      <vt:lpstr>TIM3: segnale di Echo - Sonar</vt:lpstr>
      <vt:lpstr>UART4 – Sonar e Monitor</vt:lpstr>
      <vt:lpstr>Collegamenti</vt:lpstr>
      <vt:lpstr>Codice Sonar (1)</vt:lpstr>
      <vt:lpstr>Codice Sonar (2)</vt:lpstr>
      <vt:lpstr>Codice Sonar (3)</vt:lpstr>
      <vt:lpstr>Codice Monitor: Ricezione</vt:lpstr>
      <vt:lpstr>Codice Monitor: funzioni utilità</vt:lpstr>
      <vt:lpstr>Codice monitor: 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LORENZO PANNONE</dc:creator>
  <cp:lastModifiedBy>LORENZO PANNONE</cp:lastModifiedBy>
  <cp:revision>8</cp:revision>
  <dcterms:created xsi:type="dcterms:W3CDTF">2023-06-19T13:04:36Z</dcterms:created>
  <dcterms:modified xsi:type="dcterms:W3CDTF">2023-10-03T22:36:43Z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0x01010068AA2C624A904A418DF9199DDF34D9F6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2ad0b24d-6422-44b0-b3de-abb3a9e8c81a_Enabled">
    <vt:lpwstr>true</vt:lpwstr>
  </property>
  <property fmtid="{D5CDD505-2E9C-101B-9397-08002B2CF9AE}" pid="9" name="MSIP_Label_2ad0b24d-6422-44b0-b3de-abb3a9e8c81a_SetDate">
    <vt:lpwstr>2023-06-19T13:06:41Z</vt:lpwstr>
  </property>
  <property fmtid="{D5CDD505-2E9C-101B-9397-08002B2CF9AE}" pid="10" name="MSIP_Label_2ad0b24d-6422-44b0-b3de-abb3a9e8c81a_Method">
    <vt:lpwstr>Standard</vt:lpwstr>
  </property>
  <property fmtid="{D5CDD505-2E9C-101B-9397-08002B2CF9AE}" pid="11" name="MSIP_Label_2ad0b24d-6422-44b0-b3de-abb3a9e8c81a_Name">
    <vt:lpwstr>defa4170-0d19-0005-0004-bc88714345d2</vt:lpwstr>
  </property>
  <property fmtid="{D5CDD505-2E9C-101B-9397-08002B2CF9AE}" pid="12" name="MSIP_Label_2ad0b24d-6422-44b0-b3de-abb3a9e8c81a_SiteId">
    <vt:lpwstr>2fcfe26a-bb62-46b0-b1e3-28f9da0c45fd</vt:lpwstr>
  </property>
  <property fmtid="{D5CDD505-2E9C-101B-9397-08002B2CF9AE}" pid="13" name="MSIP_Label_2ad0b24d-6422-44b0-b3de-abb3a9e8c81a_ActionId">
    <vt:lpwstr>f49dc27b-b93f-4947-8696-ec42e5b73a03</vt:lpwstr>
  </property>
  <property fmtid="{D5CDD505-2E9C-101B-9397-08002B2CF9AE}" pid="14" name="MSIP_Label_2ad0b24d-6422-44b0-b3de-abb3a9e8c81a_ContentBits">
    <vt:lpwstr>0</vt:lpwstr>
  </property>
</Properties>
</file>